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9" r:id="rId2"/>
    <p:sldId id="261" r:id="rId3"/>
    <p:sldId id="258" r:id="rId4"/>
    <p:sldId id="267" r:id="rId5"/>
    <p:sldId id="268" r:id="rId6"/>
    <p:sldId id="269" r:id="rId7"/>
    <p:sldId id="290" r:id="rId8"/>
    <p:sldId id="291" r:id="rId9"/>
    <p:sldId id="292" r:id="rId10"/>
    <p:sldId id="293" r:id="rId11"/>
    <p:sldId id="265" r:id="rId12"/>
    <p:sldId id="274" r:id="rId13"/>
    <p:sldId id="266" r:id="rId14"/>
    <p:sldId id="275" r:id="rId15"/>
    <p:sldId id="276" r:id="rId16"/>
    <p:sldId id="280" r:id="rId17"/>
    <p:sldId id="281" r:id="rId18"/>
    <p:sldId id="279" r:id="rId19"/>
    <p:sldId id="278" r:id="rId20"/>
    <p:sldId id="294" r:id="rId21"/>
    <p:sldId id="295" r:id="rId22"/>
    <p:sldId id="296" r:id="rId23"/>
    <p:sldId id="297" r:id="rId24"/>
    <p:sldId id="282" r:id="rId25"/>
    <p:sldId id="284" r:id="rId26"/>
    <p:sldId id="285" r:id="rId27"/>
    <p:sldId id="286" r:id="rId28"/>
    <p:sldId id="287" r:id="rId29"/>
    <p:sldId id="289" r:id="rId30"/>
    <p:sldId id="298" r:id="rId31"/>
    <p:sldId id="29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42CF670F-C4F5-4AF4-99BB-379ED04DCB8E}">
          <p14:sldIdLst>
            <p14:sldId id="259"/>
          </p14:sldIdLst>
        </p14:section>
        <p14:section name="Agenda" id="{89B61BC1-DA56-46F1-95CF-EC7CEEB22434}">
          <p14:sldIdLst>
            <p14:sldId id="261"/>
            <p14:sldId id="258"/>
          </p14:sldIdLst>
        </p14:section>
        <p14:section name="Team Members" id="{CD893B4C-3E5A-4C85-BCEB-571F1072523E}">
          <p14:sldIdLst>
            <p14:sldId id="267"/>
            <p14:sldId id="268"/>
            <p14:sldId id="269"/>
            <p14:sldId id="290"/>
            <p14:sldId id="291"/>
            <p14:sldId id="292"/>
            <p14:sldId id="293"/>
          </p14:sldIdLst>
        </p14:section>
        <p14:section name="Problem Statement of Project" id="{97A9AEF1-4D2E-4C01-BD7A-F63E9ED9305A}">
          <p14:sldIdLst>
            <p14:sldId id="265"/>
            <p14:sldId id="274"/>
            <p14:sldId id="266"/>
            <p14:sldId id="275"/>
          </p14:sldIdLst>
        </p14:section>
        <p14:section name="Development Methodologies" id="{A431ACEB-943B-4D35-970E-FB2EAA92CA7F}">
          <p14:sldIdLst>
            <p14:sldId id="276"/>
            <p14:sldId id="280"/>
            <p14:sldId id="281"/>
            <p14:sldId id="279"/>
            <p14:sldId id="278"/>
          </p14:sldIdLst>
        </p14:section>
        <p14:section name="Accessibility Features" id="{0F19C2F0-34C3-4873-B47B-E54A9FC570C4}">
          <p14:sldIdLst>
            <p14:sldId id="294"/>
            <p14:sldId id="295"/>
            <p14:sldId id="296"/>
            <p14:sldId id="297"/>
          </p14:sldIdLst>
        </p14:section>
        <p14:section name="Project Status and Outlook" id="{8570168F-79D4-4EC7-85BE-B632AC3AAE5C}">
          <p14:sldIdLst>
            <p14:sldId id="282"/>
            <p14:sldId id="284"/>
            <p14:sldId id="285"/>
            <p14:sldId id="286"/>
            <p14:sldId id="287"/>
            <p14:sldId id="289"/>
          </p14:sldIdLst>
        </p14:section>
        <p14:section name="Usability Reports" id="{3A5ECB9B-5678-474D-B3B9-0A04015741BD}">
          <p14:sldIdLst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43" autoAdjust="0"/>
  </p:normalViewPr>
  <p:slideViewPr>
    <p:cSldViewPr snapToGrid="0" snapToObjects="1">
      <p:cViewPr varScale="1">
        <p:scale>
          <a:sx n="72" d="100"/>
          <a:sy n="72" d="100"/>
        </p:scale>
        <p:origin x="696" y="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47245E-BB1C-40E4-A29D-ACDE420974D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3F217-1CE5-4483-8182-8CE40BEBF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Manager: sales reports, inventory management, cashier management, and menu items management.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3F217-1CE5-4483-8182-8CE40BEBF7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678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954157"/>
          </a:xfrm>
        </p:spPr>
        <p:txBody>
          <a:bodyPr/>
          <a:lstStyle>
            <a:lvl1pPr marL="0" indent="0" algn="ctr">
              <a:buNone/>
              <a:defRPr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2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6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1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7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6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6288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46678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4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301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569880"/>
            <a:ext cx="2844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2867-4B84-3044-819A-BDD5809F0F3B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569880"/>
            <a:ext cx="3860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569880"/>
            <a:ext cx="2844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5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5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Panda Express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5B</a:t>
            </a:r>
          </a:p>
          <a:p>
            <a:r>
              <a:rPr lang="en-US" dirty="0"/>
              <a:t>Aidan Thomas, Brady O’Connor, Brianna Bach</a:t>
            </a:r>
          </a:p>
          <a:p>
            <a:r>
              <a:rPr lang="en-US" dirty="0"/>
              <a:t>Daniel Lam He, Zach Assad</a:t>
            </a:r>
          </a:p>
        </p:txBody>
      </p:sp>
    </p:spTree>
    <p:extLst>
      <p:ext uri="{BB962C8B-B14F-4D97-AF65-F5344CB8AC3E}">
        <p14:creationId xmlns:p14="http://schemas.microsoft.com/office/powerpoint/2010/main" val="1154656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Back-end: Aidan Thomas</a:t>
            </a:r>
          </a:p>
        </p:txBody>
      </p:sp>
      <p:pic>
        <p:nvPicPr>
          <p:cNvPr id="3" name="Content Placeholder 2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910E219E-81B3-1AFB-CB57-BEBFB091A6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15030" y="1600200"/>
            <a:ext cx="3549940" cy="4308475"/>
          </a:xfr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E96D6513-E780-FE05-AAD3-C177B26124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/>
          <a:lstStyle/>
          <a:p>
            <a:r>
              <a:rPr lang="en-US" dirty="0"/>
              <a:t>Specialties: Back-end</a:t>
            </a:r>
          </a:p>
          <a:p>
            <a:r>
              <a:rPr lang="en-US" dirty="0"/>
              <a:t>Shared roles: Full-stack development and usability testing.</a:t>
            </a:r>
          </a:p>
        </p:txBody>
      </p:sp>
    </p:spTree>
    <p:extLst>
      <p:ext uri="{BB962C8B-B14F-4D97-AF65-F5344CB8AC3E}">
        <p14:creationId xmlns:p14="http://schemas.microsoft.com/office/powerpoint/2010/main" val="373308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CBECC0-B745-4E61-B798-632EE1ED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of Project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EE365-0E0A-4B0C-B517-A127FBA4E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4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Idea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C97673-7B63-4870-A8E6-142F5842B2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Upgrade POS ordering system into a fully functional web application.</a:t>
            </a:r>
          </a:p>
          <a:p>
            <a:r>
              <a:rPr lang="en-US" dirty="0"/>
              <a:t>Key focus: collecting and using user feedback for development.</a:t>
            </a:r>
          </a:p>
          <a:p>
            <a:r>
              <a:rPr lang="en-US" dirty="0"/>
              <a:t>More capabilities and user accommodations.</a:t>
            </a:r>
          </a:p>
        </p:txBody>
      </p:sp>
      <p:pic>
        <p:nvPicPr>
          <p:cNvPr id="3" name="Picture 2" descr="A logo of a panda&#10;&#10;Description automatically generated">
            <a:extLst>
              <a:ext uri="{FF2B5EF4-FFF2-40B4-BE49-F238E27FC236}">
                <a16:creationId xmlns:a16="http://schemas.microsoft.com/office/drawing/2014/main" id="{B6E0EF6E-AD5E-55DE-35CC-FF194784D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011" y="1742536"/>
            <a:ext cx="4041955" cy="385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22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278" y="1600201"/>
            <a:ext cx="5384800" cy="430902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Pages for different roles: </a:t>
            </a:r>
            <a:r>
              <a:rPr lang="en-US" b="1" dirty="0"/>
              <a:t>Manager</a:t>
            </a:r>
            <a:r>
              <a:rPr lang="en-US" dirty="0"/>
              <a:t>, </a:t>
            </a:r>
            <a:r>
              <a:rPr lang="en-US" b="1" dirty="0"/>
              <a:t>customer</a:t>
            </a:r>
            <a:r>
              <a:rPr lang="en-US" dirty="0"/>
              <a:t>, </a:t>
            </a:r>
            <a:r>
              <a:rPr lang="en-US" b="1" dirty="0"/>
              <a:t>cashier</a:t>
            </a:r>
            <a:r>
              <a:rPr lang="en-US" dirty="0"/>
              <a:t>, and </a:t>
            </a:r>
            <a:r>
              <a:rPr lang="en-US" b="1" dirty="0"/>
              <a:t>menu board</a:t>
            </a:r>
          </a:p>
          <a:p>
            <a:r>
              <a:rPr lang="en-US" b="1" dirty="0"/>
              <a:t>Login</a:t>
            </a:r>
            <a:r>
              <a:rPr lang="en-US" dirty="0"/>
              <a:t> for managers and cashiers using Google </a:t>
            </a:r>
            <a:r>
              <a:rPr lang="en-US" dirty="0" err="1"/>
              <a:t>Oauth</a:t>
            </a:r>
            <a:endParaRPr lang="en-US" dirty="0"/>
          </a:p>
          <a:p>
            <a:r>
              <a:rPr lang="en-US" dirty="0"/>
              <a:t>Frontend use </a:t>
            </a:r>
            <a:r>
              <a:rPr lang="en-US" b="1" dirty="0"/>
              <a:t>weather service</a:t>
            </a:r>
            <a:r>
              <a:rPr lang="en-US" dirty="0"/>
              <a:t>, </a:t>
            </a:r>
            <a:r>
              <a:rPr lang="en-US" b="1" dirty="0"/>
              <a:t>translation</a:t>
            </a:r>
            <a:r>
              <a:rPr lang="en-US" dirty="0"/>
              <a:t>, and </a:t>
            </a:r>
            <a:r>
              <a:rPr lang="en-US" b="1" dirty="0"/>
              <a:t>Google OAuth API’s</a:t>
            </a:r>
          </a:p>
          <a:p>
            <a:r>
              <a:rPr lang="en-US" dirty="0"/>
              <a:t>Custom POS API integrated with PostgreSQL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9B3529-60DC-4B2B-D58D-6D24C53A1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078" y="2440406"/>
            <a:ext cx="59436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3A3755-C9D4-EB67-0CA9-0AAEA667BC93}"/>
              </a:ext>
            </a:extLst>
          </p:cNvPr>
          <p:cNvSpPr txBox="1"/>
          <p:nvPr/>
        </p:nvSpPr>
        <p:spPr>
          <a:xfrm>
            <a:off x="7773391" y="1933921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High-Level Design</a:t>
            </a:r>
          </a:p>
        </p:txBody>
      </p:sp>
    </p:spTree>
    <p:extLst>
      <p:ext uri="{BB962C8B-B14F-4D97-AF65-F5344CB8AC3E}">
        <p14:creationId xmlns:p14="http://schemas.microsoft.com/office/powerpoint/2010/main" val="2058914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Our product aims to streamline customer interaction to accommodate all customers and employees efficiently. </a:t>
            </a:r>
          </a:p>
          <a:p>
            <a:r>
              <a:rPr lang="en-US" dirty="0"/>
              <a:t>Self-service order flow that doesn’t redirect users to another page.</a:t>
            </a:r>
          </a:p>
          <a:p>
            <a:r>
              <a:rPr lang="en-US" dirty="0"/>
              <a:t>High contrast mode and text modifications for universal for accessibility.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713F9-FBEB-48DC-9A09-6286F951F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59090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Competing technologies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B1801A-E167-4E79-9B43-D9B2C678B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030" y="2373675"/>
            <a:ext cx="5652890" cy="283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530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CBECC0-B745-4E61-B798-632EE1ED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Methodologies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EE365-0E0A-4B0C-B517-A127FBA4E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39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Hi-fi Wireframes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Enhanced user-friendliness with clear, intuitive icons.</a:t>
            </a:r>
          </a:p>
          <a:p>
            <a:r>
              <a:rPr lang="en-US" dirty="0"/>
              <a:t>Accessibility features include translation options, high-contrast mode, and adjustable text size for improved readability.</a:t>
            </a:r>
          </a:p>
          <a:p>
            <a:r>
              <a:rPr lang="en-US" dirty="0"/>
              <a:t>The self-service order remains on a single page for streamlined user experience and efficiency.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0D498F-C6B1-645D-8B92-D676F500F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260" y="1203723"/>
            <a:ext cx="4279509" cy="240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469F61D-4D43-D3E9-E666-0D70B489C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6226" y="3754711"/>
            <a:ext cx="4405578" cy="247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876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Tech Stack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AACD9F-25B8-0287-4BC0-C78F8A98CF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2397562" y="1146658"/>
            <a:ext cx="7396876" cy="5436704"/>
          </a:xfrm>
          <a:noFill/>
        </p:spPr>
      </p:pic>
    </p:spTree>
    <p:extLst>
      <p:ext uri="{BB962C8B-B14F-4D97-AF65-F5344CB8AC3E}">
        <p14:creationId xmlns:p14="http://schemas.microsoft.com/office/powerpoint/2010/main" val="2565267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4626429" cy="114300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Frontend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>
            <a:normAutofit/>
          </a:bodyPr>
          <a:lstStyle/>
          <a:p>
            <a:r>
              <a:rPr lang="en-US" dirty="0"/>
              <a:t>Developed in React JS.</a:t>
            </a:r>
          </a:p>
          <a:p>
            <a:r>
              <a:rPr lang="en-US" dirty="0"/>
              <a:t>Self-service page reused for the cashier page.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5BEF3A-59B3-D2DC-69E3-542BFC600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4638"/>
            <a:ext cx="5384800" cy="2705862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09DC4D-572F-FBFD-9FC7-4D80C3E96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491" y="3163063"/>
            <a:ext cx="6040775" cy="2705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04A81C-F7D7-E362-EE51-537B5E0F9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944" y="3163064"/>
            <a:ext cx="5384800" cy="2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57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6303" y="1836336"/>
            <a:ext cx="5384800" cy="4314694"/>
          </a:xfrm>
        </p:spPr>
        <p:txBody>
          <a:bodyPr>
            <a:normAutofit/>
          </a:bodyPr>
          <a:lstStyle/>
          <a:p>
            <a:r>
              <a:rPr lang="en-US" dirty="0"/>
              <a:t>Developed in Node.js</a:t>
            </a:r>
          </a:p>
          <a:p>
            <a:r>
              <a:rPr lang="en-US" dirty="0"/>
              <a:t>CRUD endpoints for:</a:t>
            </a:r>
          </a:p>
          <a:p>
            <a:pPr lvl="1"/>
            <a:r>
              <a:rPr lang="en-US" dirty="0"/>
              <a:t>Cashiers</a:t>
            </a:r>
          </a:p>
          <a:p>
            <a:pPr lvl="1"/>
            <a:r>
              <a:rPr lang="en-US" dirty="0"/>
              <a:t>Menu items</a:t>
            </a:r>
          </a:p>
          <a:p>
            <a:pPr lvl="1"/>
            <a:r>
              <a:rPr lang="en-US" dirty="0"/>
              <a:t>Menu Choices</a:t>
            </a:r>
          </a:p>
          <a:p>
            <a:pPr lvl="1"/>
            <a:r>
              <a:rPr lang="en-US" dirty="0"/>
              <a:t>Inventory</a:t>
            </a:r>
          </a:p>
          <a:p>
            <a:r>
              <a:rPr lang="en-US" dirty="0"/>
              <a:t>Tested with Postman and integration tests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2F75A23-B034-83E1-C865-448245C58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58"/>
          <a:stretch/>
        </p:blipFill>
        <p:spPr bwMode="auto">
          <a:xfrm>
            <a:off x="5994400" y="2599998"/>
            <a:ext cx="3153742" cy="355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0391FBF-39D0-20FF-F144-A3A77013AC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21"/>
          <a:stretch/>
        </p:blipFill>
        <p:spPr bwMode="auto">
          <a:xfrm>
            <a:off x="8601954" y="1326313"/>
            <a:ext cx="3153743" cy="396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73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CBECC0-B745-4E61-B798-632EE1ED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EE365-0E0A-4B0C-B517-A127FBA4E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01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1CE50-D986-564F-40BC-59DA8F2DC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EBE0E0-726D-4944-12DA-F4D2ED6E4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features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E375EA-4629-BA12-B713-9CDAE4729C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82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C45A6-CB30-23D5-D6F6-54DA83097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B1F4-E794-6880-A98A-A6B77B5D9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Maria</a:t>
            </a:r>
          </a:p>
        </p:txBody>
      </p:sp>
      <p:pic>
        <p:nvPicPr>
          <p:cNvPr id="7" name="Picture 6" descr="A person sitting at a table with a tablet&#10;&#10;Description automatically generated">
            <a:extLst>
              <a:ext uri="{FF2B5EF4-FFF2-40B4-BE49-F238E27FC236}">
                <a16:creationId xmlns:a16="http://schemas.microsoft.com/office/drawing/2014/main" id="{E6258880-FC50-E3DC-1DF1-6AF5F6CCB9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33" r="95" b="3"/>
          <a:stretch/>
        </p:blipFill>
        <p:spPr>
          <a:xfrm>
            <a:off x="609600" y="1600201"/>
            <a:ext cx="5384800" cy="430902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49CB7-731A-8699-2EDA-68519E274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Needs:</a:t>
            </a:r>
          </a:p>
          <a:p>
            <a:r>
              <a:rPr lang="en-US" dirty="0"/>
              <a:t>Interface similar to mobile phone interface.</a:t>
            </a:r>
          </a:p>
          <a:p>
            <a:r>
              <a:rPr lang="en-US" dirty="0"/>
              <a:t>Clear information</a:t>
            </a:r>
          </a:p>
          <a:p>
            <a:r>
              <a:rPr lang="en-US" dirty="0"/>
              <a:t>Translations</a:t>
            </a:r>
          </a:p>
          <a:p>
            <a:pPr marL="0" indent="0">
              <a:buNone/>
            </a:pPr>
            <a:r>
              <a:rPr lang="en-US" dirty="0"/>
              <a:t>Website Accommodations:</a:t>
            </a:r>
          </a:p>
          <a:p>
            <a:r>
              <a:rPr lang="en-US" dirty="0"/>
              <a:t>Translation feature for any language using Google Translate API</a:t>
            </a:r>
          </a:p>
          <a:p>
            <a:r>
              <a:rPr lang="en-US" dirty="0"/>
              <a:t>Icons well known on phone interfaces in buttons</a:t>
            </a:r>
          </a:p>
        </p:txBody>
      </p:sp>
    </p:spTree>
    <p:extLst>
      <p:ext uri="{BB962C8B-B14F-4D97-AF65-F5344CB8AC3E}">
        <p14:creationId xmlns:p14="http://schemas.microsoft.com/office/powerpoint/2010/main" val="3727877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5DCC0-93D7-FFC3-B892-1D3CEC66C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9AD9-37B9-FD56-32FB-E449C250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Vishnu</a:t>
            </a:r>
          </a:p>
        </p:txBody>
      </p:sp>
      <p:pic>
        <p:nvPicPr>
          <p:cNvPr id="5" name="Picture 4" descr="A person using a magnifying glass&#10;&#10;Description automatically generated">
            <a:extLst>
              <a:ext uri="{FF2B5EF4-FFF2-40B4-BE49-F238E27FC236}">
                <a16:creationId xmlns:a16="http://schemas.microsoft.com/office/drawing/2014/main" id="{7BB9CDED-7DCE-D2D3-1D84-9137DFFFE7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08" r="4120" b="3"/>
          <a:stretch/>
        </p:blipFill>
        <p:spPr>
          <a:xfrm>
            <a:off x="609600" y="1600201"/>
            <a:ext cx="5384800" cy="430902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37DF0-8FFC-0115-F1C8-019B67252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Needs:</a:t>
            </a:r>
          </a:p>
          <a:p>
            <a:r>
              <a:rPr lang="en-US" dirty="0"/>
              <a:t>Visible information</a:t>
            </a:r>
          </a:p>
          <a:p>
            <a:r>
              <a:rPr lang="en-US" dirty="0"/>
              <a:t>Screen magnifiers</a:t>
            </a:r>
          </a:p>
          <a:p>
            <a:r>
              <a:rPr lang="en-US" dirty="0"/>
              <a:t>Contrast adjustment</a:t>
            </a:r>
          </a:p>
          <a:p>
            <a:pPr marL="0" indent="0">
              <a:buNone/>
            </a:pPr>
            <a:r>
              <a:rPr lang="en-US" dirty="0"/>
              <a:t>Website Accommodations:</a:t>
            </a:r>
          </a:p>
          <a:p>
            <a:r>
              <a:rPr lang="en-US" dirty="0"/>
              <a:t>High Contrast mode</a:t>
            </a:r>
          </a:p>
          <a:p>
            <a:r>
              <a:rPr lang="en-US" dirty="0"/>
              <a:t>Magnification mode</a:t>
            </a:r>
          </a:p>
        </p:txBody>
      </p:sp>
    </p:spTree>
    <p:extLst>
      <p:ext uri="{BB962C8B-B14F-4D97-AF65-F5344CB8AC3E}">
        <p14:creationId xmlns:p14="http://schemas.microsoft.com/office/powerpoint/2010/main" val="2700384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ECD11-8ECA-65DB-17AD-5DF3A6845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6418F-0A55-4225-7EBB-5D6AE2E2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Carol</a:t>
            </a:r>
          </a:p>
        </p:txBody>
      </p:sp>
      <p:pic>
        <p:nvPicPr>
          <p:cNvPr id="6" name="Picture 5" descr="A person sitting in a chair reading a book with a cat&#10;&#10;Description automatically generated">
            <a:extLst>
              <a:ext uri="{FF2B5EF4-FFF2-40B4-BE49-F238E27FC236}">
                <a16:creationId xmlns:a16="http://schemas.microsoft.com/office/drawing/2014/main" id="{683A590A-B882-C396-077A-39DBC454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529" b="3"/>
          <a:stretch/>
        </p:blipFill>
        <p:spPr>
          <a:xfrm>
            <a:off x="609600" y="1600201"/>
            <a:ext cx="5384800" cy="430902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957FD-CEA1-2A27-111B-C50281EDE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Needs:</a:t>
            </a:r>
          </a:p>
          <a:p>
            <a:r>
              <a:rPr lang="en-US" dirty="0"/>
              <a:t>Clear and visible information</a:t>
            </a:r>
          </a:p>
          <a:p>
            <a:r>
              <a:rPr lang="en-US" dirty="0"/>
              <a:t>Enough gaps between buttons</a:t>
            </a:r>
          </a:p>
          <a:p>
            <a:pPr marL="0" indent="0">
              <a:buNone/>
            </a:pPr>
            <a:r>
              <a:rPr lang="en-US" dirty="0"/>
              <a:t>Website Accommodations:</a:t>
            </a:r>
          </a:p>
          <a:p>
            <a:r>
              <a:rPr lang="en-US" dirty="0"/>
              <a:t>Magnification mode</a:t>
            </a:r>
          </a:p>
          <a:p>
            <a:r>
              <a:rPr lang="en-US" dirty="0"/>
              <a:t>Ensure enough padding and gaps to buttons.</a:t>
            </a:r>
          </a:p>
        </p:txBody>
      </p:sp>
    </p:spTree>
    <p:extLst>
      <p:ext uri="{BB962C8B-B14F-4D97-AF65-F5344CB8AC3E}">
        <p14:creationId xmlns:p14="http://schemas.microsoft.com/office/powerpoint/2010/main" val="20286774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CBECC0-B745-4E61-B798-632EE1ED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 and Outlook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EE365-0E0A-4B0C-B517-A127FBA4E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155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35D4EA-761A-4A9A-B74D-1FAF5C75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Product Backlog 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FEFE05-4207-430C-9A70-875946CE6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>
            <a:normAutofit/>
          </a:bodyPr>
          <a:lstStyle/>
          <a:p>
            <a:r>
              <a:rPr lang="en-US" dirty="0"/>
              <a:t>The project setup is complete.</a:t>
            </a:r>
          </a:p>
          <a:p>
            <a:r>
              <a:rPr lang="en-US" dirty="0"/>
              <a:t>Customer Interface is complete</a:t>
            </a:r>
          </a:p>
          <a:p>
            <a:r>
              <a:rPr lang="en-US" dirty="0"/>
              <a:t>¼ of the manager interface completed</a:t>
            </a:r>
          </a:p>
          <a:p>
            <a:r>
              <a:rPr lang="en-US" dirty="0"/>
              <a:t>½ of cashier interface completed</a:t>
            </a:r>
          </a:p>
          <a:p>
            <a:r>
              <a:rPr lang="en-US" dirty="0"/>
              <a:t>Front-End and Backend deployed.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73275B9-2CCE-28DD-2D78-B961A0248D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925854"/>
              </p:ext>
            </p:extLst>
          </p:nvPr>
        </p:nvGraphicFramePr>
        <p:xfrm>
          <a:off x="750529" y="1600201"/>
          <a:ext cx="5102943" cy="430902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06606">
                  <a:extLst>
                    <a:ext uri="{9D8B030D-6E8A-4147-A177-3AD203B41FA5}">
                      <a16:colId xmlns:a16="http://schemas.microsoft.com/office/drawing/2014/main" val="3562261104"/>
                    </a:ext>
                  </a:extLst>
                </a:gridCol>
                <a:gridCol w="3596337">
                  <a:extLst>
                    <a:ext uri="{9D8B030D-6E8A-4147-A177-3AD203B41FA5}">
                      <a16:colId xmlns:a16="http://schemas.microsoft.com/office/drawing/2014/main" val="11120516"/>
                    </a:ext>
                  </a:extLst>
                </a:gridCol>
              </a:tblGrid>
              <a:tr h="23724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u="none" strike="noStrike">
                          <a:effectLst/>
                        </a:rPr>
                        <a:t>Task Category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u="none" strike="noStrike">
                          <a:effectLst/>
                        </a:rPr>
                        <a:t>Task Description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/>
                </a:tc>
                <a:extLst>
                  <a:ext uri="{0D108BD9-81ED-4DB2-BD59-A6C34878D82A}">
                    <a16:rowId xmlns:a16="http://schemas.microsoft.com/office/drawing/2014/main" val="1511247083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Project Setup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Complete Project Design for POS System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964331045"/>
                  </a:ext>
                </a:extLst>
              </a:tr>
              <a:tr h="43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Project Setup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Set up GitHub repositories for front end and back end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1626082156"/>
                  </a:ext>
                </a:extLst>
              </a:tr>
              <a:tr h="43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Customer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Design and develop Self-Service Order Landing Page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3072950786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Customer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Create Menu Page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3648038175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Customer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Add Navigation Bar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2323527223"/>
                  </a:ext>
                </a:extLst>
              </a:tr>
              <a:tr h="43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Manager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Design Manager Dashboard with Role-Specific Navigation and Sales/Inventory Reports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591437588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Cashier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Reuse Customer Page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4272705490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Cashier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Add Role-Specific Navigation for Cashier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2759163764"/>
                  </a:ext>
                </a:extLst>
              </a:tr>
              <a:tr h="43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Accessibility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Translation, High contrast mode, and text resizing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2638326006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Deployment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Deploy website and backend API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4017429245"/>
                  </a:ext>
                </a:extLst>
              </a:tr>
              <a:tr h="43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Authentication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Implement Google OAuth and role-based access control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3503768806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Error Handling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Implement frontend and backend error handling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3387053440"/>
                  </a:ext>
                </a:extLst>
              </a:tr>
              <a:tr h="237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Display Interface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Design Display-Only Interface for Large Screens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78" marR="5878" marT="5878" marB="0" anchor="b"/>
                </a:tc>
                <a:extLst>
                  <a:ext uri="{0D108BD9-81ED-4DB2-BD59-A6C34878D82A}">
                    <a16:rowId xmlns:a16="http://schemas.microsoft.com/office/drawing/2014/main" val="1957003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738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35D4EA-761A-4A9A-B74D-1FAF5C756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 Status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FEFE05-4207-430C-9A70-875946CE62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 and Management Document completed</a:t>
            </a:r>
          </a:p>
          <a:p>
            <a:r>
              <a:rPr lang="en-US" dirty="0"/>
              <a:t>Customer self-service fully functional</a:t>
            </a:r>
          </a:p>
          <a:p>
            <a:r>
              <a:rPr lang="en-US" dirty="0"/>
              <a:t>Readjustment of estimate points (we underestimated)</a:t>
            </a:r>
          </a:p>
          <a:p>
            <a:r>
              <a:rPr lang="en-US" dirty="0"/>
              <a:t>Login and manager page not functional but started.</a:t>
            </a:r>
          </a:p>
          <a:p>
            <a:r>
              <a:rPr lang="en-US" dirty="0"/>
              <a:t>Menu Board hardcoded menu items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437E058-F580-E9AF-D451-CE1D9BF4E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94400" y="1828800"/>
            <a:ext cx="5973866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81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35D4EA-761A-4A9A-B74D-1FAF5C75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Sprint 2 Outlook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FEFE05-4207-430C-9A70-875946CE6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>
            <a:normAutofit/>
          </a:bodyPr>
          <a:lstStyle/>
          <a:p>
            <a:r>
              <a:rPr lang="en-US" dirty="0"/>
              <a:t>Address feedback of User study</a:t>
            </a:r>
          </a:p>
          <a:p>
            <a:r>
              <a:rPr lang="en-US" dirty="0"/>
              <a:t>Complete Accessibility feature</a:t>
            </a:r>
          </a:p>
          <a:p>
            <a:r>
              <a:rPr lang="en-US" dirty="0"/>
              <a:t>Finalize half of functionality for manager page</a:t>
            </a:r>
          </a:p>
          <a:p>
            <a:r>
              <a:rPr lang="en-US" dirty="0"/>
              <a:t>Fully working checkout functionality.</a:t>
            </a:r>
          </a:p>
          <a:p>
            <a:r>
              <a:rPr lang="en-US" dirty="0"/>
              <a:t>Working login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CACD21E5-C476-D63D-8CC3-74798523FC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2838372"/>
              </p:ext>
            </p:extLst>
          </p:nvPr>
        </p:nvGraphicFramePr>
        <p:xfrm>
          <a:off x="6264892" y="1352033"/>
          <a:ext cx="5180065" cy="4378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089">
                  <a:extLst>
                    <a:ext uri="{9D8B030D-6E8A-4147-A177-3AD203B41FA5}">
                      <a16:colId xmlns:a16="http://schemas.microsoft.com/office/drawing/2014/main" val="646203570"/>
                    </a:ext>
                  </a:extLst>
                </a:gridCol>
                <a:gridCol w="3647976">
                  <a:extLst>
                    <a:ext uri="{9D8B030D-6E8A-4147-A177-3AD203B41FA5}">
                      <a16:colId xmlns:a16="http://schemas.microsoft.com/office/drawing/2014/main" val="748937900"/>
                    </a:ext>
                  </a:extLst>
                </a:gridCol>
              </a:tblGrid>
              <a:tr h="2372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</a:rPr>
                        <a:t>Task Category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</a:rPr>
                        <a:t>Task Description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/>
                </a:tc>
                <a:extLst>
                  <a:ext uri="{0D108BD9-81ED-4DB2-BD59-A6C34878D82A}">
                    <a16:rowId xmlns:a16="http://schemas.microsoft.com/office/drawing/2014/main" val="2921648229"/>
                  </a:ext>
                </a:extLst>
              </a:tr>
              <a:tr h="237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User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Address feedback from User Study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3326821115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 Language Toggle for multi-language support on the kiosk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395310844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Implement High-Contrast Mode for improved visibility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3699474532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Accessibility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 Text Resize and Text-to-Speech Options for better readability and 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2994948185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Develop Inventory Management Page to view and manage ingredient stock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3121832651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Create Sales Report Page for real-time sales tracking and revenue performance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1034837144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Integrate Inventory Usage Report to track ingredient consumption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3113145393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Add Role-Specific Navigation for easy access to Inventory and Sales Report pages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1030031467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Authentication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Implement working login feature with Google OAuth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54" marR="7154" marT="7154" marB="0" anchor="b"/>
                </a:tc>
                <a:extLst>
                  <a:ext uri="{0D108BD9-81ED-4DB2-BD59-A6C34878D82A}">
                    <a16:rowId xmlns:a16="http://schemas.microsoft.com/office/drawing/2014/main" val="2569176671"/>
                  </a:ext>
                </a:extLst>
              </a:tr>
              <a:tr h="426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Cashier Interface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Complete Checkout Functionality to finalize the customer order process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3115869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896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35D4EA-761A-4A9A-B74D-1FAF5C75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Sprint 3 Outlook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FEFE05-4207-430C-9A70-875946CE6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>
            <a:normAutofit/>
          </a:bodyPr>
          <a:lstStyle/>
          <a:p>
            <a:r>
              <a:rPr lang="en-US" dirty="0"/>
              <a:t>Finalize other half of manager page.</a:t>
            </a:r>
          </a:p>
          <a:p>
            <a:r>
              <a:rPr lang="en-US" dirty="0"/>
              <a:t>Take menu items from DB for Menu Board.</a:t>
            </a:r>
          </a:p>
          <a:p>
            <a:r>
              <a:rPr lang="en-US" dirty="0"/>
              <a:t>Ensure robustness of website by checking error handling.</a:t>
            </a:r>
          </a:p>
          <a:p>
            <a:r>
              <a:rPr lang="en-US" dirty="0"/>
              <a:t>Cashier should view previous orders.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F470AB36-4249-EC56-3B15-8B65E3C910D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359057"/>
              </p:ext>
            </p:extLst>
          </p:nvPr>
        </p:nvGraphicFramePr>
        <p:xfrm>
          <a:off x="6197601" y="1490682"/>
          <a:ext cx="5384800" cy="42712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9180">
                  <a:extLst>
                    <a:ext uri="{9D8B030D-6E8A-4147-A177-3AD203B41FA5}">
                      <a16:colId xmlns:a16="http://schemas.microsoft.com/office/drawing/2014/main" val="1318230771"/>
                    </a:ext>
                  </a:extLst>
                </a:gridCol>
                <a:gridCol w="3695620">
                  <a:extLst>
                    <a:ext uri="{9D8B030D-6E8A-4147-A177-3AD203B41FA5}">
                      <a16:colId xmlns:a16="http://schemas.microsoft.com/office/drawing/2014/main" val="3446853213"/>
                    </a:ext>
                  </a:extLst>
                </a:gridCol>
              </a:tblGrid>
              <a:tr h="2633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</a:rPr>
                        <a:t>Task Category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</a:rPr>
                        <a:t>Task Description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/>
                </a:tc>
                <a:extLst>
                  <a:ext uri="{0D108BD9-81ED-4DB2-BD59-A6C34878D82A}">
                    <a16:rowId xmlns:a16="http://schemas.microsoft.com/office/drawing/2014/main" val="1347118548"/>
                  </a:ext>
                </a:extLst>
              </a:tr>
              <a:tr h="26336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User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Address feedback from User Study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1742905820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 Language Toggle for multi-language support on the kiosk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732729128"/>
                  </a:ext>
                </a:extLst>
              </a:tr>
              <a:tr h="26336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Implement High-Contrast Mode for improved visibility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2083551639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Add Text Resize and Text-to-Speech Options for better readability and accessibility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843994118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Finalize Menu Item Management functionality for the Manager Page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2517933769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Manager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Finalize Admin Management functionality for the Manager Page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2236312312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Menu Board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Fetch and display menu items from the database for the Menu Board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3452807053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Website Robustness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Implement comprehensive error handling to ensure robustness of the website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1413624718"/>
                  </a:ext>
                </a:extLst>
              </a:tr>
              <a:tr h="473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Cashier Interface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Add functionality to view previous orders for supporting customer inquiries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98" marR="6498" marT="6498" marB="0" anchor="b"/>
                </a:tc>
                <a:extLst>
                  <a:ext uri="{0D108BD9-81ED-4DB2-BD59-A6C34878D82A}">
                    <a16:rowId xmlns:a16="http://schemas.microsoft.com/office/drawing/2014/main" val="3979844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9846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93301-E054-4BF8-9363-6DB97BAB4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Project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852B1-3C49-4CF1-995B-D1794E092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10225548" cy="43090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Sprint 2:</a:t>
            </a:r>
          </a:p>
          <a:p>
            <a:r>
              <a:rPr lang="en-US" dirty="0"/>
              <a:t>Login for Cashier and Manager</a:t>
            </a:r>
          </a:p>
          <a:p>
            <a:r>
              <a:rPr lang="en-US" dirty="0"/>
              <a:t>Accessibility Functionality</a:t>
            </a:r>
          </a:p>
          <a:p>
            <a:r>
              <a:rPr lang="en-US" dirty="0"/>
              <a:t>Complete Checkout functionality for taking order.</a:t>
            </a:r>
          </a:p>
          <a:p>
            <a:pPr marL="0" indent="0">
              <a:buNone/>
            </a:pPr>
            <a:r>
              <a:rPr lang="en-US" dirty="0"/>
              <a:t>Sprint 3:</a:t>
            </a:r>
          </a:p>
          <a:p>
            <a:r>
              <a:rPr lang="en-US" dirty="0"/>
              <a:t>Finalize Manager page.</a:t>
            </a:r>
          </a:p>
          <a:p>
            <a:r>
              <a:rPr lang="en-US" dirty="0"/>
              <a:t>Ensure robustness of the website.</a:t>
            </a:r>
          </a:p>
          <a:p>
            <a:r>
              <a:rPr lang="en-US" dirty="0"/>
              <a:t>Dynamic Menu Board.</a:t>
            </a:r>
          </a:p>
          <a:p>
            <a:r>
              <a:rPr lang="en-US" dirty="0"/>
              <a:t>Cashier can view previous orders</a:t>
            </a:r>
          </a:p>
        </p:txBody>
      </p:sp>
    </p:spTree>
    <p:extLst>
      <p:ext uri="{BB962C8B-B14F-4D97-AF65-F5344CB8AC3E}">
        <p14:creationId xmlns:p14="http://schemas.microsoft.com/office/powerpoint/2010/main" val="191371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 Members and Roles</a:t>
            </a:r>
          </a:p>
          <a:p>
            <a:r>
              <a:rPr lang="en-US" dirty="0"/>
              <a:t>Problem Statement of Project</a:t>
            </a:r>
          </a:p>
          <a:p>
            <a:r>
              <a:rPr lang="en-US" dirty="0"/>
              <a:t>Development Methodologies</a:t>
            </a:r>
          </a:p>
          <a:p>
            <a:r>
              <a:rPr lang="en-US" dirty="0"/>
              <a:t>Accessibility Features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Usability Reports</a:t>
            </a:r>
          </a:p>
          <a:p>
            <a:r>
              <a:rPr lang="en-US" dirty="0"/>
              <a:t>Demo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606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88E75-2735-85A1-6670-19F9F31F1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B6D26-5D8E-E36C-66F1-23A95CAC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User Study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CA0B47E-60B1-73CA-E6C1-773663E9D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/>
          <a:lstStyle/>
          <a:p>
            <a:r>
              <a:rPr lang="en-US" dirty="0"/>
              <a:t>Highlights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673F3-2907-8B3C-A48D-0F6960429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727006"/>
          </a:xfrm>
        </p:spPr>
        <p:txBody>
          <a:bodyPr>
            <a:normAutofit/>
          </a:bodyPr>
          <a:lstStyle/>
          <a:p>
            <a:r>
              <a:rPr lang="en-US" sz="2200" dirty="0"/>
              <a:t>Difficult for users like Maria to order</a:t>
            </a:r>
          </a:p>
          <a:p>
            <a:r>
              <a:rPr lang="en-US" sz="2200" dirty="0"/>
              <a:t>Website made more intuitive because of icons</a:t>
            </a:r>
          </a:p>
          <a:p>
            <a:r>
              <a:rPr lang="en-US" sz="2200" dirty="0"/>
              <a:t>Participants had troubles with the flow of ordering.</a:t>
            </a:r>
          </a:p>
          <a:p>
            <a:r>
              <a:rPr lang="en-US" sz="2200" dirty="0"/>
              <a:t>More clarity around how items in cart are managed.</a:t>
            </a:r>
          </a:p>
          <a:p>
            <a:r>
              <a:rPr lang="en-US" sz="2200" dirty="0"/>
              <a:t>Poor visibility and cluttered elements</a:t>
            </a:r>
          </a:p>
          <a:p>
            <a:r>
              <a:rPr lang="en-US" sz="2200" dirty="0"/>
              <a:t>Uncomfortable High Contrast colors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9F90231-B281-FC7E-A3F5-75F7612DC8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/>
          <a:lstStyle/>
          <a:p>
            <a:r>
              <a:rPr lang="en-US" dirty="0"/>
              <a:t>Actions taken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FF31E-0CE0-5644-0D01-00A1DA0BF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727006"/>
          </a:xfrm>
        </p:spPr>
        <p:txBody>
          <a:bodyPr>
            <a:normAutofit/>
          </a:bodyPr>
          <a:lstStyle/>
          <a:p>
            <a:r>
              <a:rPr lang="en-US" dirty="0"/>
              <a:t>Implemented accessibility tools starting from the home page</a:t>
            </a:r>
          </a:p>
          <a:p>
            <a:r>
              <a:rPr lang="en-US" dirty="0"/>
              <a:t>Organized the ordering flow with clear instructions</a:t>
            </a:r>
          </a:p>
          <a:p>
            <a:r>
              <a:rPr lang="en-US" dirty="0"/>
              <a:t>Added more gaps between elements</a:t>
            </a:r>
          </a:p>
          <a:p>
            <a:r>
              <a:rPr lang="en-US" dirty="0"/>
              <a:t>Changed color schema for high-contrast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388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9C6A8-EBC7-D6ED-8A28-37564827B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FF9BC-9033-6952-FD6A-2EFEDEEE8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Expert Panel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46F572F-CD5D-CDDE-EA76-E470B3F9E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/>
          <a:lstStyle/>
          <a:p>
            <a:r>
              <a:rPr lang="en-US" dirty="0"/>
              <a:t>Highlights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5D6AF-7280-6AC6-9A8B-82C7DA5F8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727006"/>
          </a:xfrm>
        </p:spPr>
        <p:txBody>
          <a:bodyPr>
            <a:normAutofit/>
          </a:bodyPr>
          <a:lstStyle/>
          <a:p>
            <a:r>
              <a:rPr lang="en-US" sz="2200" dirty="0"/>
              <a:t>Nice an easy to use the UI for ordering.</a:t>
            </a:r>
          </a:p>
          <a:p>
            <a:r>
              <a:rPr lang="en-US" sz="2200" dirty="0"/>
              <a:t>Keep the customer page simple</a:t>
            </a:r>
          </a:p>
          <a:p>
            <a:r>
              <a:rPr lang="en-US" sz="2200" dirty="0"/>
              <a:t>Better labeling for buttons</a:t>
            </a:r>
          </a:p>
          <a:p>
            <a:r>
              <a:rPr lang="en-US" sz="2200" dirty="0"/>
              <a:t>Will help increase efficiency</a:t>
            </a:r>
          </a:p>
          <a:p>
            <a:r>
              <a:rPr lang="en-US" sz="2200" dirty="0"/>
              <a:t>Transition from menu board and ordering page back to home page</a:t>
            </a:r>
          </a:p>
          <a:p>
            <a:r>
              <a:rPr lang="en-US" sz="2200" dirty="0"/>
              <a:t>More contrast between buttons needed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F04A5D4-1D71-9815-08DA-21D76CF610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/>
          <a:lstStyle/>
          <a:p>
            <a:r>
              <a:rPr lang="en-US" dirty="0"/>
              <a:t>Actions taken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E1B45-529B-4F47-36F5-B9E55D88F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727006"/>
          </a:xfrm>
        </p:spPr>
        <p:txBody>
          <a:bodyPr>
            <a:normAutofit/>
          </a:bodyPr>
          <a:lstStyle/>
          <a:p>
            <a:r>
              <a:rPr lang="en-US" dirty="0"/>
              <a:t>Added back button to go to the main menu</a:t>
            </a:r>
          </a:p>
          <a:p>
            <a:r>
              <a:rPr lang="en-US" dirty="0"/>
              <a:t>Labeled the accessibility button</a:t>
            </a:r>
          </a:p>
          <a:p>
            <a:r>
              <a:rPr lang="en-US" dirty="0"/>
              <a:t>Provided more contrast between buttons</a:t>
            </a:r>
          </a:p>
        </p:txBody>
      </p:sp>
    </p:spTree>
    <p:extLst>
      <p:ext uri="{BB962C8B-B14F-4D97-AF65-F5344CB8AC3E}">
        <p14:creationId xmlns:p14="http://schemas.microsoft.com/office/powerpoint/2010/main" val="3340830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CBECC0-B745-4E61-B798-632EE1ED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EE365-0E0A-4B0C-B517-A127FBA4E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41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5B - Bulbasaur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C97673-7B63-4870-A8E6-142F5842B2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Manager: Daniel Lam He</a:t>
            </a:r>
          </a:p>
          <a:p>
            <a:r>
              <a:rPr lang="en-US" dirty="0"/>
              <a:t>Usability testing: Brianna</a:t>
            </a:r>
          </a:p>
          <a:p>
            <a:r>
              <a:rPr lang="en-US" dirty="0"/>
              <a:t>Back-end: Zach Assad</a:t>
            </a:r>
          </a:p>
          <a:p>
            <a:r>
              <a:rPr lang="en-US" dirty="0"/>
              <a:t>Front-end: Brady O’Connor</a:t>
            </a:r>
          </a:p>
          <a:p>
            <a:r>
              <a:rPr lang="en-US" dirty="0"/>
              <a:t>Back-end: Aidan Thomas</a:t>
            </a:r>
          </a:p>
          <a:p>
            <a:endParaRPr lang="en-US" dirty="0"/>
          </a:p>
        </p:txBody>
      </p:sp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91F1F98F-07E5-6946-E547-59608A88E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18980" y="1904841"/>
            <a:ext cx="5178326" cy="388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34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Manager: Daniel Lam 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C97673-7B63-4870-A8E6-142F5842B2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Specialties: technical reporter and project manager.</a:t>
            </a:r>
          </a:p>
          <a:p>
            <a:r>
              <a:rPr lang="en-US" dirty="0"/>
              <a:t>Shared roles: full-stack developer.</a:t>
            </a:r>
          </a:p>
        </p:txBody>
      </p:sp>
      <p:pic>
        <p:nvPicPr>
          <p:cNvPr id="3" name="Content Placeholder 2" descr="A person with dark hair wearing a blue shirt&#10;&#10;Description automatically generated">
            <a:extLst>
              <a:ext uri="{FF2B5EF4-FFF2-40B4-BE49-F238E27FC236}">
                <a16:creationId xmlns:a16="http://schemas.microsoft.com/office/drawing/2014/main" id="{B396E988-5B4C-5882-7DB8-4B4B0354DE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35762" y="1600200"/>
            <a:ext cx="4308475" cy="4308475"/>
          </a:xfrm>
        </p:spPr>
      </p:pic>
    </p:spTree>
    <p:extLst>
      <p:ext uri="{BB962C8B-B14F-4D97-AF65-F5344CB8AC3E}">
        <p14:creationId xmlns:p14="http://schemas.microsoft.com/office/powerpoint/2010/main" val="24518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 Testing: Brianna Bach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C97673-7B63-4870-A8E6-142F5842B2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Specialties: Usability testing</a:t>
            </a:r>
          </a:p>
          <a:p>
            <a:r>
              <a:rPr lang="en-US" dirty="0"/>
              <a:t>Shared roles: Full-stack developer with emphasis in Back-end.</a:t>
            </a:r>
          </a:p>
        </p:txBody>
      </p:sp>
      <p:pic>
        <p:nvPicPr>
          <p:cNvPr id="3" name="Content Placeholder 2" descr="A person smiling at camera&#10;&#10;Description automatically generated">
            <a:extLst>
              <a:ext uri="{FF2B5EF4-FFF2-40B4-BE49-F238E27FC236}">
                <a16:creationId xmlns:a16="http://schemas.microsoft.com/office/drawing/2014/main" id="{90D88067-3400-3709-9391-FC14EAA12A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40694" y="1600200"/>
            <a:ext cx="3498611" cy="4308475"/>
          </a:xfrm>
        </p:spPr>
      </p:pic>
    </p:spTree>
    <p:extLst>
      <p:ext uri="{BB962C8B-B14F-4D97-AF65-F5344CB8AC3E}">
        <p14:creationId xmlns:p14="http://schemas.microsoft.com/office/powerpoint/2010/main" val="2400227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Back-end: Zach Assad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C97673-7B63-4870-A8E6-142F5842B2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Specialties: Back-end</a:t>
            </a:r>
          </a:p>
          <a:p>
            <a:r>
              <a:rPr lang="en-US" dirty="0"/>
              <a:t>Shared roles: Full-stack development</a:t>
            </a:r>
          </a:p>
        </p:txBody>
      </p:sp>
      <p:pic>
        <p:nvPicPr>
          <p:cNvPr id="8" name="Content Placeholder 7" descr="A person with a beard and mustache wearing a tie&#10;&#10;Description automatically generated">
            <a:extLst>
              <a:ext uri="{FF2B5EF4-FFF2-40B4-BE49-F238E27FC236}">
                <a16:creationId xmlns:a16="http://schemas.microsoft.com/office/drawing/2014/main" id="{FD7FBC2E-F5CB-65F4-15BE-20626FB47D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13979" y="1600200"/>
            <a:ext cx="2952042" cy="4308475"/>
          </a:xfrm>
        </p:spPr>
      </p:pic>
    </p:spTree>
    <p:extLst>
      <p:ext uri="{BB962C8B-B14F-4D97-AF65-F5344CB8AC3E}">
        <p14:creationId xmlns:p14="http://schemas.microsoft.com/office/powerpoint/2010/main" val="3070684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DC247-C613-4156-9A6D-5392AEB4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Front-end: Brady O’Connor</a:t>
            </a:r>
          </a:p>
        </p:txBody>
      </p:sp>
      <p:pic>
        <p:nvPicPr>
          <p:cNvPr id="3" name="Content Placeholder 2" descr="A person in a suit smiling&#10;&#10;Description automatically generated">
            <a:extLst>
              <a:ext uri="{FF2B5EF4-FFF2-40B4-BE49-F238E27FC236}">
                <a16:creationId xmlns:a16="http://schemas.microsoft.com/office/drawing/2014/main" id="{C741B1A3-00F7-4556-EAB5-9A1C39643C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66141" y="1600200"/>
            <a:ext cx="3447718" cy="4308475"/>
          </a:xfr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1EE34CF4-D844-75A5-3B5A-BF21420A1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/>
          <a:lstStyle/>
          <a:p>
            <a:r>
              <a:rPr lang="en-US" dirty="0"/>
              <a:t>Specialties: Front-end</a:t>
            </a:r>
          </a:p>
          <a:p>
            <a:r>
              <a:rPr lang="en-US" dirty="0"/>
              <a:t>Shared roles: Full-stack development</a:t>
            </a:r>
          </a:p>
        </p:txBody>
      </p:sp>
    </p:spTree>
    <p:extLst>
      <p:ext uri="{BB962C8B-B14F-4D97-AF65-F5344CB8AC3E}">
        <p14:creationId xmlns:p14="http://schemas.microsoft.com/office/powerpoint/2010/main" val="4028480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AMU Palette">
      <a:dk1>
        <a:srgbClr val="332C2C"/>
      </a:dk1>
      <a:lt1>
        <a:sysClr val="window" lastClr="FFFFFF"/>
      </a:lt1>
      <a:dk2>
        <a:srgbClr val="565252"/>
      </a:dk2>
      <a:lt2>
        <a:srgbClr val="D9D9D9"/>
      </a:lt2>
      <a:accent1>
        <a:srgbClr val="500000"/>
      </a:accent1>
      <a:accent2>
        <a:srgbClr val="1D3362"/>
      </a:accent2>
      <a:accent3>
        <a:srgbClr val="FFFFFF"/>
      </a:accent3>
      <a:accent4>
        <a:srgbClr val="D0D0D0"/>
      </a:accent4>
      <a:accent5>
        <a:srgbClr val="444040"/>
      </a:accent5>
      <a:accent6>
        <a:srgbClr val="000000"/>
      </a:accent6>
      <a:hlink>
        <a:srgbClr val="500000"/>
      </a:hlink>
      <a:folHlink>
        <a:srgbClr val="B0AF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5271</TotalTime>
  <Words>1055</Words>
  <Application>Microsoft Office PowerPoint</Application>
  <PresentationFormat>Widescreen</PresentationFormat>
  <Paragraphs>225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Aptos</vt:lpstr>
      <vt:lpstr>Arial</vt:lpstr>
      <vt:lpstr>Calibri</vt:lpstr>
      <vt:lpstr>Georgia</vt:lpstr>
      <vt:lpstr>Office Theme</vt:lpstr>
      <vt:lpstr>Panda Express</vt:lpstr>
      <vt:lpstr>Agenda</vt:lpstr>
      <vt:lpstr>Agenda</vt:lpstr>
      <vt:lpstr>Team Members</vt:lpstr>
      <vt:lpstr>5B - Bulbasaur</vt:lpstr>
      <vt:lpstr>Project Manager: Daniel Lam He</vt:lpstr>
      <vt:lpstr>Usability Testing: Brianna Bach</vt:lpstr>
      <vt:lpstr>Back-end: Zach Assad</vt:lpstr>
      <vt:lpstr>Front-end: Brady O’Connor</vt:lpstr>
      <vt:lpstr>Back-end: Aidan Thomas</vt:lpstr>
      <vt:lpstr>Problem statement of Project</vt:lpstr>
      <vt:lpstr>Product Idea</vt:lpstr>
      <vt:lpstr>Project Details</vt:lpstr>
      <vt:lpstr>State-of-the-Art</vt:lpstr>
      <vt:lpstr>Development Methodologies</vt:lpstr>
      <vt:lpstr>Hi-fi Wireframes</vt:lpstr>
      <vt:lpstr>Tech Stack</vt:lpstr>
      <vt:lpstr>Frontend Development</vt:lpstr>
      <vt:lpstr>Backend Development</vt:lpstr>
      <vt:lpstr>Accessibility features</vt:lpstr>
      <vt:lpstr>Maria</vt:lpstr>
      <vt:lpstr>Vishnu</vt:lpstr>
      <vt:lpstr>Carol</vt:lpstr>
      <vt:lpstr>Project Status and Outlook</vt:lpstr>
      <vt:lpstr>Product Backlog Summary</vt:lpstr>
      <vt:lpstr>Sprint 1 Status</vt:lpstr>
      <vt:lpstr>Sprint 2 Outlook</vt:lpstr>
      <vt:lpstr>Sprint 3 Outlook</vt:lpstr>
      <vt:lpstr>Overall Project Outlook</vt:lpstr>
      <vt:lpstr>User Study</vt:lpstr>
      <vt:lpstr>Expert Panel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</dc:creator>
  <cp:lastModifiedBy>Lam He, Daniel E</cp:lastModifiedBy>
  <cp:revision>59</cp:revision>
  <dcterms:created xsi:type="dcterms:W3CDTF">2013-01-30T18:40:09Z</dcterms:created>
  <dcterms:modified xsi:type="dcterms:W3CDTF">2024-12-02T04:39:55Z</dcterms:modified>
</cp:coreProperties>
</file>

<file path=docProps/thumbnail.jpeg>
</file>